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68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11/01/2021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11/01/2021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11/01/2021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ÁRBOL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</a:t>
            </a:r>
            <a:r>
              <a:rPr lang="es-MX" sz="1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FORTASEG 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542710" y="1142483"/>
            <a:ext cx="9918235" cy="626119"/>
          </a:xfrm>
          <a:prstGeom prst="flowChartProcess">
            <a:avLst/>
          </a:prstGeom>
          <a:solidFill>
            <a:schemeClr val="accent6">
              <a:alpha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Fortalecer al </a:t>
            </a:r>
            <a:r>
              <a:rPr lang="es-MX" sz="1200" b="1" dirty="0">
                <a:solidFill>
                  <a:schemeClr val="tx1"/>
                </a:solidFill>
                <a:latin typeface="Euphemia"/>
              </a:rPr>
              <a:t>municipio en materia de 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seguridad </a:t>
            </a:r>
            <a:r>
              <a:rPr lang="es-MX" sz="1200" b="1" dirty="0">
                <a:solidFill>
                  <a:schemeClr val="tx1"/>
                </a:solidFill>
                <a:latin typeface="Euphemia"/>
              </a:rPr>
              <a:t>p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ública </a:t>
            </a:r>
            <a:r>
              <a:rPr lang="es-MX" sz="1200" b="1" dirty="0">
                <a:solidFill>
                  <a:schemeClr val="tx1"/>
                </a:solidFill>
                <a:latin typeface="Euphemia"/>
              </a:rPr>
              <a:t>mediante </a:t>
            </a:r>
            <a:r>
              <a:rPr lang="es-ES" sz="1200" b="1" dirty="0">
                <a:solidFill>
                  <a:schemeClr val="tx1"/>
                </a:solidFill>
                <a:latin typeface="Euphemia"/>
              </a:rPr>
              <a:t>la profesionalización, certificación y equipamiento de los elementos policiales, fortalecimiento tecnológico, de equipo e infraestructura, así como prevención social de la violencia y la delincuencia.</a:t>
            </a:r>
            <a:endParaRPr lang="es-MX" sz="12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233362" y="1389375"/>
            <a:ext cx="1515291" cy="447338"/>
          </a:xfrm>
          <a:prstGeom prst="flowChartProcess">
            <a:avLst/>
          </a:prstGeom>
          <a:solidFill>
            <a:schemeClr val="accent6">
              <a:alpha val="60000"/>
            </a:schemeClr>
          </a:solidFill>
          <a:ln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92469" y="3134481"/>
            <a:ext cx="1197077" cy="44734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MX" sz="14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189377" y="5124948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5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084305" y="2736835"/>
            <a:ext cx="1492096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1 – Corporaciones de Seguridad Pública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profesionalizadas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y capacitadas.</a:t>
            </a:r>
          </a:p>
        </p:txBody>
      </p:sp>
      <p:cxnSp>
        <p:nvCxnSpPr>
          <p:cNvPr id="4" name="Conector recto de flecha 3"/>
          <p:cNvCxnSpPr>
            <a:stCxn id="35" idx="0"/>
            <a:endCxn id="20" idx="2"/>
          </p:cNvCxnSpPr>
          <p:nvPr/>
        </p:nvCxnSpPr>
        <p:spPr>
          <a:xfrm flipV="1">
            <a:off x="3830353" y="1768602"/>
            <a:ext cx="2671475" cy="968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510911" y="4626678"/>
            <a:ext cx="1349412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1.1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Evaluación a elementos policiacos en activo.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4" name="Conector recto de flecha 13"/>
          <p:cNvCxnSpPr>
            <a:stCxn id="40" idx="0"/>
            <a:endCxn id="35" idx="2"/>
          </p:cNvCxnSpPr>
          <p:nvPr/>
        </p:nvCxnSpPr>
        <p:spPr>
          <a:xfrm flipV="1">
            <a:off x="2185617" y="3795207"/>
            <a:ext cx="1644736" cy="831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ector recto de flecha 94"/>
          <p:cNvCxnSpPr>
            <a:stCxn id="106" idx="0"/>
            <a:endCxn id="20" idx="2"/>
          </p:cNvCxnSpPr>
          <p:nvPr/>
        </p:nvCxnSpPr>
        <p:spPr>
          <a:xfrm flipH="1" flipV="1">
            <a:off x="6501828" y="1768602"/>
            <a:ext cx="2964948" cy="934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141547" y="4626678"/>
            <a:ext cx="1351230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1.2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Realización de procesos de formación a elementos policiacos.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4708527" y="4626678"/>
            <a:ext cx="129622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1.3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Subcontratación de servicios con terceros.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01" name="Conector recto de flecha 100"/>
          <p:cNvCxnSpPr>
            <a:stCxn id="96" idx="0"/>
            <a:endCxn id="35" idx="2"/>
          </p:cNvCxnSpPr>
          <p:nvPr/>
        </p:nvCxnSpPr>
        <p:spPr>
          <a:xfrm flipV="1">
            <a:off x="3817162" y="3795207"/>
            <a:ext cx="13191" cy="831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>
            <a:stCxn id="97" idx="0"/>
            <a:endCxn id="35" idx="2"/>
          </p:cNvCxnSpPr>
          <p:nvPr/>
        </p:nvCxnSpPr>
        <p:spPr>
          <a:xfrm flipH="1" flipV="1">
            <a:off x="3830353" y="3795207"/>
            <a:ext cx="1526287" cy="831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8720728" y="2703452"/>
            <a:ext cx="1492096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2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– Corporaciones de Seguridad Pública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e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quipadas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y con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infraestructura moderna y suficiente.</a:t>
            </a:r>
          </a:p>
        </p:txBody>
      </p:sp>
      <p:sp>
        <p:nvSpPr>
          <p:cNvPr id="108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6364427" y="4626678"/>
            <a:ext cx="1251435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2.1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Adquisición de uniformes para elementos policiacos.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13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7865756" y="4626678"/>
            <a:ext cx="1266913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2.2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– Adquisición de equipamiento de defensa para elementos policiacos.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9278698" y="4626677"/>
            <a:ext cx="1259174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2.3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Adquisición de unidades motrices para elementos policiacos.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17" name="Conector recto de flecha 116"/>
          <p:cNvCxnSpPr>
            <a:stCxn id="108" idx="0"/>
            <a:endCxn id="106" idx="2"/>
          </p:cNvCxnSpPr>
          <p:nvPr/>
        </p:nvCxnSpPr>
        <p:spPr>
          <a:xfrm flipV="1">
            <a:off x="6990145" y="3761824"/>
            <a:ext cx="2476631" cy="864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Conector recto de flecha 118"/>
          <p:cNvCxnSpPr>
            <a:stCxn id="113" idx="0"/>
            <a:endCxn id="106" idx="2"/>
          </p:cNvCxnSpPr>
          <p:nvPr/>
        </p:nvCxnSpPr>
        <p:spPr>
          <a:xfrm flipV="1">
            <a:off x="8499213" y="3761824"/>
            <a:ext cx="967563" cy="864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Conector recto de flecha 120"/>
          <p:cNvCxnSpPr>
            <a:stCxn id="114" idx="0"/>
            <a:endCxn id="106" idx="2"/>
          </p:cNvCxnSpPr>
          <p:nvPr/>
        </p:nvCxnSpPr>
        <p:spPr>
          <a:xfrm flipH="1" flipV="1">
            <a:off x="9466776" y="3761824"/>
            <a:ext cx="441509" cy="864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0758198" y="4626677"/>
            <a:ext cx="1259174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2.4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Realización de obras de infraestructura en instituciones de seguridad pública.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57" name="Conector recto de flecha 156"/>
          <p:cNvCxnSpPr>
            <a:stCxn id="154" idx="0"/>
            <a:endCxn id="106" idx="2"/>
          </p:cNvCxnSpPr>
          <p:nvPr/>
        </p:nvCxnSpPr>
        <p:spPr>
          <a:xfrm flipH="1" flipV="1">
            <a:off x="9466776" y="3761824"/>
            <a:ext cx="1921009" cy="864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52" grpId="0" animBg="1"/>
      <p:bldP spid="35" grpId="0" animBg="1"/>
      <p:bldP spid="40" grpId="0" animBg="1"/>
      <p:bldP spid="96" grpId="0" animBg="1"/>
      <p:bldP spid="97" grpId="0" animBg="1"/>
      <p:bldP spid="106" grpId="0" animBg="1"/>
      <p:bldP spid="108" grpId="0" animBg="1"/>
      <p:bldP spid="113" grpId="0" animBg="1"/>
      <p:bldP spid="114" grpId="0" animBg="1"/>
      <p:bldP spid="1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ÁRBOL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FORTASEG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233362" y="1389375"/>
            <a:ext cx="1515291" cy="447338"/>
          </a:xfrm>
          <a:prstGeom prst="flowChartProcess">
            <a:avLst/>
          </a:prstGeom>
          <a:solidFill>
            <a:schemeClr val="accent6">
              <a:alpha val="60000"/>
            </a:schemeClr>
          </a:solidFill>
          <a:ln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92469" y="3134481"/>
            <a:ext cx="1197077" cy="44734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MX" sz="14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189377" y="5124948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5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2458817" y="2703452"/>
            <a:ext cx="1492096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3 – Participación ciudadana en la prevención del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delito llevada a cabo.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4" name="Conector recto de flecha 3"/>
          <p:cNvCxnSpPr>
            <a:stCxn id="35" idx="0"/>
          </p:cNvCxnSpPr>
          <p:nvPr/>
        </p:nvCxnSpPr>
        <p:spPr>
          <a:xfrm flipV="1">
            <a:off x="3204865" y="1838597"/>
            <a:ext cx="3296963" cy="86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438909" y="4626679"/>
            <a:ext cx="149209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3.1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Realización de proyectos de prevención de violencia.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4" name="Conector recto de flecha 13"/>
          <p:cNvCxnSpPr>
            <a:stCxn id="40" idx="0"/>
            <a:endCxn id="35" idx="2"/>
          </p:cNvCxnSpPr>
          <p:nvPr/>
        </p:nvCxnSpPr>
        <p:spPr>
          <a:xfrm flipV="1">
            <a:off x="2184957" y="3761824"/>
            <a:ext cx="1019908" cy="86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336436" y="4626679"/>
            <a:ext cx="149209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3.2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Evaluación y seguimiento a proyectos de prevención de violencia.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01" name="Conector recto de flecha 100"/>
          <p:cNvCxnSpPr>
            <a:stCxn id="96" idx="0"/>
            <a:endCxn id="35" idx="2"/>
          </p:cNvCxnSpPr>
          <p:nvPr/>
        </p:nvCxnSpPr>
        <p:spPr>
          <a:xfrm flipH="1" flipV="1">
            <a:off x="3204865" y="3761824"/>
            <a:ext cx="877619" cy="86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5746158" y="2759612"/>
            <a:ext cx="1492096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4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– T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ecnología para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seguridad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p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ública modernizada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y eficiente.</a:t>
            </a:r>
            <a:endParaRPr lang="es-MX" sz="10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08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5150963" y="4626679"/>
            <a:ext cx="149209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4.1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Adquisición de equipamiento de cómputo.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13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6932597" y="4626679"/>
            <a:ext cx="149209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4.2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Adquisición de equipos de radiocomunicación.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9114101" y="4623861"/>
            <a:ext cx="149209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5.1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Realización de programas de mejoras de condiciones laborales.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117" name="Conector recto de flecha 116"/>
          <p:cNvCxnSpPr>
            <a:stCxn id="108" idx="0"/>
            <a:endCxn id="106" idx="2"/>
          </p:cNvCxnSpPr>
          <p:nvPr/>
        </p:nvCxnSpPr>
        <p:spPr>
          <a:xfrm flipV="1">
            <a:off x="5897011" y="3817984"/>
            <a:ext cx="595195" cy="808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Conector recto de flecha 118"/>
          <p:cNvCxnSpPr>
            <a:stCxn id="113" idx="0"/>
            <a:endCxn id="106" idx="2"/>
          </p:cNvCxnSpPr>
          <p:nvPr/>
        </p:nvCxnSpPr>
        <p:spPr>
          <a:xfrm flipH="1" flipV="1">
            <a:off x="6492206" y="3817984"/>
            <a:ext cx="1186439" cy="808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stCxn id="106" idx="0"/>
          </p:cNvCxnSpPr>
          <p:nvPr/>
        </p:nvCxnSpPr>
        <p:spPr>
          <a:xfrm flipV="1">
            <a:off x="6492206" y="1838597"/>
            <a:ext cx="9622" cy="921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9114101" y="2703452"/>
            <a:ext cx="1492096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5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–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C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ondiciones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laborales de los elementos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policiacos mejoradas.</a:t>
            </a:r>
            <a:endParaRPr lang="es-MX" sz="10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34" name="Conector recto de flecha 33"/>
          <p:cNvCxnSpPr>
            <a:stCxn id="50" idx="0"/>
          </p:cNvCxnSpPr>
          <p:nvPr/>
        </p:nvCxnSpPr>
        <p:spPr>
          <a:xfrm flipH="1" flipV="1">
            <a:off x="6501828" y="1838597"/>
            <a:ext cx="3358321" cy="86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>
            <a:stCxn id="114" idx="0"/>
            <a:endCxn id="50" idx="2"/>
          </p:cNvCxnSpPr>
          <p:nvPr/>
        </p:nvCxnSpPr>
        <p:spPr>
          <a:xfrm flipV="1">
            <a:off x="9860149" y="3761824"/>
            <a:ext cx="0" cy="86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542710" y="1142483"/>
            <a:ext cx="9918235" cy="626119"/>
          </a:xfrm>
          <a:prstGeom prst="flowChartProcess">
            <a:avLst/>
          </a:prstGeom>
          <a:solidFill>
            <a:schemeClr val="accent6">
              <a:alpha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Fortalecer al </a:t>
            </a:r>
            <a:r>
              <a:rPr lang="es-MX" sz="1200" b="1" dirty="0">
                <a:solidFill>
                  <a:schemeClr val="tx1"/>
                </a:solidFill>
                <a:latin typeface="Euphemia"/>
              </a:rPr>
              <a:t>municipio en materia de 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seguridad </a:t>
            </a:r>
            <a:r>
              <a:rPr lang="es-MX" sz="1200" b="1" dirty="0">
                <a:solidFill>
                  <a:schemeClr val="tx1"/>
                </a:solidFill>
                <a:latin typeface="Euphemia"/>
              </a:rPr>
              <a:t>p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ública </a:t>
            </a:r>
            <a:r>
              <a:rPr lang="es-MX" sz="1200" b="1" dirty="0">
                <a:solidFill>
                  <a:schemeClr val="tx1"/>
                </a:solidFill>
                <a:latin typeface="Euphemia"/>
              </a:rPr>
              <a:t>mediante </a:t>
            </a:r>
            <a:r>
              <a:rPr lang="es-ES" sz="1200" b="1" dirty="0">
                <a:solidFill>
                  <a:schemeClr val="tx1"/>
                </a:solidFill>
                <a:latin typeface="Euphemia"/>
              </a:rPr>
              <a:t>la profesionalización, certificación y equipamiento de los elementos policiales, fortalecimiento tecnológico, de equipo e infraestructura, así como prevención social de la violencia y la delincuencia.</a:t>
            </a:r>
            <a:endParaRPr lang="es-MX" sz="1200" b="1" dirty="0">
              <a:solidFill>
                <a:schemeClr val="tx1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84440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52" grpId="0" animBg="1"/>
      <p:bldP spid="35" grpId="0" animBg="1"/>
      <p:bldP spid="40" grpId="0" animBg="1"/>
      <p:bldP spid="96" grpId="0" animBg="1"/>
      <p:bldP spid="106" grpId="0" animBg="1"/>
      <p:bldP spid="108" grpId="0" animBg="1"/>
      <p:bldP spid="113" grpId="0" animBg="1"/>
      <p:bldP spid="114" grpId="0" animBg="1"/>
      <p:bldP spid="50" grpId="0" animBg="1"/>
      <p:bldP spid="2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4836</TotalTime>
  <Words>302</Words>
  <Application>Microsoft Office PowerPoint</Application>
  <PresentationFormat>Panorámica</PresentationFormat>
  <Paragraphs>31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129</cp:revision>
  <dcterms:created xsi:type="dcterms:W3CDTF">2020-01-30T03:52:29Z</dcterms:created>
  <dcterms:modified xsi:type="dcterms:W3CDTF">2021-01-12T00:07:23Z</dcterms:modified>
</cp:coreProperties>
</file>